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256" r:id="rId2"/>
    <p:sldId id="313" r:id="rId3"/>
    <p:sldId id="314" r:id="rId4"/>
    <p:sldId id="403" r:id="rId5"/>
    <p:sldId id="323" r:id="rId6"/>
    <p:sldId id="402" r:id="rId7"/>
    <p:sldId id="408" r:id="rId8"/>
    <p:sldId id="410" r:id="rId9"/>
    <p:sldId id="416" r:id="rId10"/>
    <p:sldId id="417" r:id="rId11"/>
    <p:sldId id="418" r:id="rId12"/>
    <p:sldId id="419" r:id="rId13"/>
    <p:sldId id="411" r:id="rId14"/>
    <p:sldId id="413" r:id="rId15"/>
    <p:sldId id="414" r:id="rId16"/>
    <p:sldId id="415" r:id="rId17"/>
    <p:sldId id="421" r:id="rId18"/>
    <p:sldId id="394" r:id="rId19"/>
    <p:sldId id="395" r:id="rId20"/>
    <p:sldId id="422" r:id="rId21"/>
    <p:sldId id="274" r:id="rId22"/>
    <p:sldId id="298" r:id="rId23"/>
    <p:sldId id="297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712" autoAdjust="0"/>
  </p:normalViewPr>
  <p:slideViewPr>
    <p:cSldViewPr>
      <p:cViewPr varScale="1">
        <p:scale>
          <a:sx n="68" d="100"/>
          <a:sy n="68" d="100"/>
        </p:scale>
        <p:origin x="500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3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2230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3 - Wednesday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existing theorems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Math moves forward not by people proving things purely from definitions but also by using existing theorems</a:t>
                </a:r>
              </a:p>
              <a:p>
                <a:r>
                  <a:rPr lang="en-US" dirty="0"/>
                  <a:t>"Standing on the shoulders of giants"</a:t>
                </a:r>
              </a:p>
              <a:p>
                <a:r>
                  <a:rPr lang="en-US" dirty="0"/>
                  <a:t>Given the following: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The sum, product, and difference of any two even integers is even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The sum and difference of any two odd integers are even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The product of any two odd integers is odd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The product of any even integer and any odd integer is even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The sum of any odd integer and any even integer is odd</a:t>
                </a:r>
              </a:p>
              <a:p>
                <a:r>
                  <a:rPr lang="en-US" dirty="0"/>
                  <a:t>Using these theorems, prove that, if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any even integer and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is any odd integer, then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baseline="30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+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baseline="30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+ 1)/2</m:t>
                    </m:r>
                  </m:oMath>
                </a14:m>
                <a:r>
                  <a:rPr lang="en-US" dirty="0"/>
                  <a:t> is an integer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372" r="-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9002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Divisibility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868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divisibility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775192"/>
                <a:ext cx="10972800" cy="4625609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dirty="0"/>
                  <a:t> are integers,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is divisible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dirty="0"/>
                  <a:t> if and only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𝑑𝑘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for some integer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Or, more formally:</a:t>
                </a:r>
              </a:p>
              <a:p>
                <a:r>
                  <a:rPr lang="en-US" dirty="0">
                    <a:sym typeface="Symbol"/>
                  </a:rPr>
                  <a:t>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𝑑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 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</m:oMath>
                </a14:m>
                <a:r>
                  <a:rPr lang="en-US" dirty="0">
                    <a:sym typeface="Symbol"/>
                  </a:rPr>
                  <a:t>,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</m:oMath>
                </a14:m>
                <a:r>
                  <a:rPr lang="en-US" dirty="0">
                    <a:sym typeface="Symbol"/>
                  </a:rPr>
                  <a:t> is divisible by </a:t>
                </a:r>
                <a:r>
                  <a:rPr lang="en-US" i="1" dirty="0">
                    <a:sym typeface="Symbol"/>
                  </a:rPr>
                  <a:t>d</a:t>
                </a:r>
                <a:r>
                  <a:rPr lang="en-US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 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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,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=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/>
                      </a:rPr>
                      <m:t>𝑑𝑘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We also say: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</m:oMath>
                </a14:m>
                <a:r>
                  <a:rPr lang="en-US" dirty="0">
                    <a:sym typeface="Symbol"/>
                  </a:rPr>
                  <a:t> is a multiple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𝑑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𝑑</m:t>
                    </m:r>
                  </m:oMath>
                </a14:m>
                <a:r>
                  <a:rPr lang="en-US" dirty="0">
                    <a:sym typeface="Symbol"/>
                  </a:rPr>
                  <a:t> is a factor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𝑑</m:t>
                    </m:r>
                  </m:oMath>
                </a14:m>
                <a:r>
                  <a:rPr lang="en-US" dirty="0">
                    <a:sym typeface="Symbol"/>
                  </a:rPr>
                  <a:t> is a divisor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𝑑</m:t>
                    </m:r>
                  </m:oMath>
                </a14:m>
                <a:r>
                  <a:rPr lang="en-US" dirty="0">
                    <a:sym typeface="Symbol"/>
                  </a:rPr>
                  <a:t> divides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We use the notation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𝑑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|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</m:oMath>
                </a14:m>
                <a:r>
                  <a:rPr lang="en-US" dirty="0">
                    <a:sym typeface="Symbol"/>
                  </a:rPr>
                  <a:t> to mean "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𝑑</m:t>
                    </m:r>
                  </m:oMath>
                </a14:m>
                <a:r>
                  <a:rPr lang="en-US" dirty="0">
                    <a:sym typeface="Symbol"/>
                  </a:rPr>
                  <a:t> divides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</m:oMath>
                </a14:m>
                <a:r>
                  <a:rPr lang="en-US" dirty="0">
                    <a:sym typeface="Symbol"/>
                  </a:rPr>
                  <a:t>"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775192"/>
                <a:ext cx="10972800" cy="4625609"/>
              </a:xfrm>
              <a:blipFill>
                <a:blip r:embed="rId2"/>
                <a:stretch>
                  <a:fillRect t="-23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631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Transitivity of divisibility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Prove that for all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,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,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|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|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|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Steps:</a:t>
                </a:r>
              </a:p>
              <a:p>
                <a:pPr lvl="1"/>
                <a:r>
                  <a:rPr lang="en-US" dirty="0"/>
                  <a:t>Rewrite the claim in formal notation</a:t>
                </a:r>
              </a:p>
              <a:p>
                <a:pPr lvl="1"/>
                <a:r>
                  <a:rPr lang="en-US" dirty="0"/>
                  <a:t>Write </a:t>
                </a:r>
                <a:r>
                  <a:rPr lang="en-US" b="1" dirty="0"/>
                  <a:t>Proof:</a:t>
                </a:r>
              </a:p>
              <a:p>
                <a:pPr lvl="1"/>
                <a:r>
                  <a:rPr lang="en-US" dirty="0"/>
                  <a:t>State your premises</a:t>
                </a:r>
              </a:p>
              <a:p>
                <a:pPr lvl="1"/>
                <a:r>
                  <a:rPr lang="en-US" dirty="0"/>
                  <a:t>Justify every line you infer from the premises</a:t>
                </a:r>
              </a:p>
              <a:p>
                <a:pPr lvl="1"/>
                <a:r>
                  <a:rPr lang="en-US" dirty="0"/>
                  <a:t>Write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∎</m:t>
                    </m:r>
                  </m:oMath>
                </a14:m>
                <a:r>
                  <a:rPr lang="en-US" dirty="0"/>
                  <a:t> or QED after you have demonstrated the conclusion</a:t>
                </a:r>
              </a:p>
              <a:p>
                <a:pPr>
                  <a:buNone/>
                </a:pPr>
                <a:endParaRPr lang="en-US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293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Prove or disprove: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For all integers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,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|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|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How could we change this statement so that it is true?</a:t>
                </a:r>
              </a:p>
              <a:p>
                <a:r>
                  <a:rPr lang="en-US" dirty="0"/>
                  <a:t>Then, how could we prove it?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6045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9601200" cy="1252728"/>
          </a:xfrm>
        </p:spPr>
        <p:txBody>
          <a:bodyPr/>
          <a:lstStyle/>
          <a:p>
            <a:r>
              <a:rPr lang="en-US" dirty="0"/>
              <a:t>Unique factorization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For any integer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&gt; 1</m:t>
                    </m:r>
                  </m:oMath>
                </a14:m>
                <a:r>
                  <a:rPr lang="en-US" dirty="0"/>
                  <a:t>, there exist a positive integer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, distinct prime numbers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…,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baseline="-25000" dirty="0" err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, and positive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…,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-25000" dirty="0" err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such that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And any other expression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as a product of prime numbers is identical to this except, perhaps, for the order in which the factors are written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5"/>
                <a:stretch>
                  <a:fillRect t="-527" r="-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ject 3"/>
              <p:cNvSpPr txBox="1"/>
              <p:nvPr/>
            </p:nvSpPr>
            <p:spPr bwMode="auto">
              <a:xfrm>
                <a:off x="3733800" y="3310371"/>
                <a:ext cx="4648200" cy="1109229"/>
              </a:xfrm>
              <a:prstGeom prst="rect">
                <a:avLst/>
              </a:prstGeom>
              <a:noFill/>
              <a:ex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sSub>
                            <m:sSubPr>
                              <m:ctrlP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p>
                      </m:sSubSup>
                      <m:sSubSup>
                        <m:sSubSupPr>
                          <m:ctrlP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sSub>
                            <m:sSubPr>
                              <m:ctrlP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p>
                      </m:sSubSup>
                      <m:sSubSup>
                        <m:sSubSupPr>
                          <m:ctrlP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sSub>
                            <m:sSubPr>
                              <m:ctrlP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p>
                      </m:sSubSup>
                      <m:r>
                        <a:rPr lang="en-US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...</m:t>
                      </m:r>
                      <m:sSubSup>
                        <m:sSubSupPr>
                          <m:ctrlP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>
                          <m:sSub>
                            <m:sSubPr>
                              <m:ctrlP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sup>
                      </m:sSubSup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4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33800" y="3310371"/>
                <a:ext cx="4648200" cy="110922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3546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 application of the unique factorization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m be an integer such that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8∙7 ∙6 ∙5 ∙4 ∙3 ∙2 ∙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= 17∙16 ∙15 ∙14 ∙13 ∙12 ∙11 ∙10</m:t>
                    </m:r>
                  </m:oMath>
                </a14:m>
                <a:endParaRPr lang="en-US" dirty="0"/>
              </a:p>
              <a:p>
                <a:r>
                  <a:rPr lang="en-US" dirty="0"/>
                  <a:t>Does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17 |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?</a:t>
                </a:r>
              </a:p>
              <a:p>
                <a:r>
                  <a:rPr lang="en-US" dirty="0"/>
                  <a:t>Leave aside for the moment that we could actually compute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576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B0ABB75-B329-4D52-BCFD-B1386CCBD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Floor and Ceiling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67010B-A9A5-4329-9487-B90A41BB7C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7061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definitions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For any real number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, the floor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, written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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</m:t>
                    </m:r>
                  </m:oMath>
                </a14:m>
                <a:r>
                  <a:rPr lang="en-US" dirty="0">
                    <a:sym typeface="Symbol"/>
                  </a:rPr>
                  <a:t>, is defined as follows: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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</m:t>
                    </m:r>
                  </m:oMath>
                </a14:m>
                <a:r>
                  <a:rPr lang="en-US" dirty="0">
                    <a:sym typeface="Symbol"/>
                  </a:rPr>
                  <a:t> = the unique integer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</m:oMath>
                </a14:m>
                <a:r>
                  <a:rPr lang="en-US" dirty="0">
                    <a:sym typeface="Symbol"/>
                  </a:rPr>
                  <a:t> such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≤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&lt;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+ 1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>
                  <a:buNone/>
                </a:pPr>
                <a:endParaRPr lang="en-US" dirty="0">
                  <a:sym typeface="Symbol"/>
                </a:endParaRPr>
              </a:p>
              <a:p>
                <a:r>
                  <a:rPr lang="en-US" dirty="0"/>
                  <a:t>For any real number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, the ceiling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, written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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</m:t>
                    </m:r>
                  </m:oMath>
                </a14:m>
                <a:r>
                  <a:rPr lang="en-US" dirty="0">
                    <a:sym typeface="Symbol"/>
                  </a:rPr>
                  <a:t>, is defined as follows: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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</m:t>
                    </m:r>
                  </m:oMath>
                </a14:m>
                <a:r>
                  <a:rPr lang="en-US" dirty="0">
                    <a:sym typeface="Symbol"/>
                  </a:rPr>
                  <a:t> = the unique integer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</m:oMath>
                </a14:m>
                <a:r>
                  <a:rPr lang="en-US" dirty="0">
                    <a:sym typeface="Symbol"/>
                  </a:rPr>
                  <a:t> such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– 1 &lt;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≤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</m:oMath>
                </a14:m>
                <a:endParaRPr lang="en-US" dirty="0">
                  <a:sym typeface="Symbol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r="-1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2991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Proofs with floor and ceiling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Prove or disprove: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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𝑦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 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ℝ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,  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  +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𝑦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 = 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 + 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𝑦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 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:endParaRPr lang="en-US" dirty="0">
                  <a:sym typeface="Symbol"/>
                </a:endParaRPr>
              </a:p>
              <a:p>
                <a:r>
                  <a:rPr lang="en-US" dirty="0"/>
                  <a:t>Prove or disprove: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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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ℝ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, 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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  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 +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 = 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 +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532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Arguments with quantifiers</a:t>
            </a:r>
          </a:p>
          <a:p>
            <a:r>
              <a:rPr lang="en-US" dirty="0"/>
              <a:t>Proving existential statements and disproving universal ones</a:t>
            </a:r>
          </a:p>
          <a:p>
            <a:r>
              <a:rPr lang="en-US" dirty="0"/>
              <a:t>Proving universal statements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3E09A-54E7-4470-8409-7D69978FC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Ticket Out the Door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BBB59E-32BB-4C52-95A6-1AC33AC29B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2004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Proofs by contradiction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Sections 4.6, 4.7, and 4.8</a:t>
            </a:r>
          </a:p>
          <a:p>
            <a:r>
              <a:rPr lang="en-US" dirty="0"/>
              <a:t>Finish Assignment 1</a:t>
            </a:r>
          </a:p>
          <a:p>
            <a:pPr lvl="1"/>
            <a:r>
              <a:rPr lang="en-US" dirty="0"/>
              <a:t>Due Friday!</a:t>
            </a:r>
          </a:p>
          <a:p>
            <a:r>
              <a:rPr lang="en-US" dirty="0"/>
              <a:t>Review for Exam 1</a:t>
            </a:r>
          </a:p>
          <a:p>
            <a:pPr lvl="1"/>
            <a:r>
              <a:rPr lang="en-US" dirty="0"/>
              <a:t>Next Monday!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 1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0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</a:t>
            </a:r>
            <a:r>
              <a:rPr lang="en-US" dirty="0" err="1"/>
              <a:t>warmup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r>
                  <a:rPr lang="en-US" sz="4000" dirty="0"/>
                  <a:t>Fermat's Last Theorem states that </a:t>
                </a:r>
                <a:r>
                  <a:rPr lang="en-US" sz="4000" b="1" dirty="0"/>
                  <a:t>no</a:t>
                </a:r>
                <a:r>
                  <a:rPr lang="en-US" sz="4000" dirty="0"/>
                  <a:t> three positive integers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4000" dirty="0"/>
                  <a:t>,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4000" dirty="0"/>
                  <a:t>, and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4000" dirty="0"/>
                  <a:t> satisfy this equation when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&gt;2</m:t>
                    </m:r>
                  </m:oMath>
                </a14:m>
                <a:r>
                  <a:rPr lang="en-US" sz="4000" dirty="0"/>
                  <a:t>: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3600" dirty="0"/>
              </a:p>
              <a:p>
                <a:endParaRPr lang="en-US" sz="4000" dirty="0"/>
              </a:p>
              <a:p>
                <a:r>
                  <a:rPr lang="en-US" sz="4000" dirty="0"/>
                  <a:t>A noted computer scientist claims he found a solution where: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3600" i="1" dirty="0" smtClean="0">
                        <a:latin typeface="Cambria Math" panose="02040503050406030204" pitchFamily="18" charset="0"/>
                      </a:rPr>
                      <m:t>=2233445566</m:t>
                    </m:r>
                  </m:oMath>
                </a14:m>
                <a:endParaRPr lang="en-US" sz="3600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3600" i="1" dirty="0" smtClean="0">
                        <a:latin typeface="Cambria Math" panose="02040503050406030204" pitchFamily="18" charset="0"/>
                      </a:rPr>
                      <m:t>=7788990011</m:t>
                    </m:r>
                  </m:oMath>
                </a14:m>
                <a:endParaRPr lang="en-US" sz="3600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3600" i="1" dirty="0" smtClean="0">
                        <a:latin typeface="Cambria Math" panose="02040503050406030204" pitchFamily="18" charset="0"/>
                      </a:rPr>
                      <m:t>=9988776655</m:t>
                    </m:r>
                  </m:oMath>
                </a14:m>
                <a:endParaRPr lang="en-US" sz="3600" dirty="0"/>
              </a:p>
              <a:p>
                <a:endParaRPr lang="en-US" sz="4000" dirty="0"/>
              </a:p>
              <a:p>
                <a:r>
                  <a:rPr lang="en-US" sz="4000" dirty="0"/>
                  <a:t>Just as he's about to announce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4000" dirty="0"/>
                  <a:t> publicly, a 10-year old boy raises his hand and says that the scientist made a mistake</a:t>
                </a:r>
              </a:p>
              <a:p>
                <a:r>
                  <a:rPr lang="en-US" sz="4000" dirty="0"/>
                  <a:t>How did the boy figure out the scientist was wrong?</a:t>
                </a:r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4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 Numbers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044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important definition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A real number is </a:t>
                </a:r>
                <a:r>
                  <a:rPr lang="en-US" b="1" dirty="0"/>
                  <a:t>rational</a:t>
                </a:r>
                <a:r>
                  <a:rPr lang="en-US" dirty="0"/>
                  <a:t> if and only if it can be expressed at the quotient of two integers with a nonzero denominator</a:t>
                </a:r>
              </a:p>
              <a:p>
                <a:r>
                  <a:rPr lang="en-US" dirty="0"/>
                  <a:t>Or, more formally,</a:t>
                </a:r>
              </a:p>
              <a:p>
                <a:pPr lvl="1">
                  <a:buNone/>
                </a:pP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is rational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 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 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ℤ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, 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𝑟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 = </m:t>
                    </m:r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𝑎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𝑏</m:t>
                        </m:r>
                      </m:den>
                    </m:f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</m:oMath>
                </a14:m>
                <a:r>
                  <a:rPr lang="en-US" b="0" i="0" dirty="0">
                    <a:latin typeface="+mj-lt"/>
                    <a:sym typeface="Symbol"/>
                  </a:rPr>
                  <a:t>and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  0</m:t>
                    </m:r>
                  </m:oMath>
                </a14:m>
                <a:endParaRPr lang="en-US" dirty="0"/>
              </a:p>
              <a:p>
                <a:pPr lvl="1"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503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Prove the following: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integer is a rational number</a:t>
            </a:r>
          </a:p>
          <a:p>
            <a:r>
              <a:rPr lang="en-US" dirty="0"/>
              <a:t>The sum of any two rational numbers is rational</a:t>
            </a:r>
          </a:p>
          <a:p>
            <a:r>
              <a:rPr lang="en-US" dirty="0"/>
              <a:t>The product of any two rational numbers is a rational number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323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Prove or disprove: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reciprocal of any rational number is a rational number</a:t>
            </a:r>
          </a:p>
        </p:txBody>
      </p:sp>
    </p:spTree>
    <p:extLst>
      <p:ext uri="{BB962C8B-B14F-4D97-AF65-F5344CB8AC3E}">
        <p14:creationId xmlns:p14="http://schemas.microsoft.com/office/powerpoint/2010/main" val="3789693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4236</TotalTime>
  <Words>832</Words>
  <Application>Microsoft Office PowerPoint</Application>
  <PresentationFormat>Widescreen</PresentationFormat>
  <Paragraphs>99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Arial</vt:lpstr>
      <vt:lpstr>Calibri</vt:lpstr>
      <vt:lpstr>Cambria Math</vt:lpstr>
      <vt:lpstr>Corbel</vt:lpstr>
      <vt:lpstr>Symbol</vt:lpstr>
      <vt:lpstr>Wingdings</vt:lpstr>
      <vt:lpstr>Wingdings 2</vt:lpstr>
      <vt:lpstr>Wingdings 3</vt:lpstr>
      <vt:lpstr>Module</vt:lpstr>
      <vt:lpstr>COMP 2230</vt:lpstr>
      <vt:lpstr>Last time</vt:lpstr>
      <vt:lpstr>Questions?</vt:lpstr>
      <vt:lpstr>Assignment 1</vt:lpstr>
      <vt:lpstr>Logical warmup</vt:lpstr>
      <vt:lpstr>Rational Numbers</vt:lpstr>
      <vt:lpstr>Another important definition</vt:lpstr>
      <vt:lpstr>Prove the following:</vt:lpstr>
      <vt:lpstr>Prove or disprove:</vt:lpstr>
      <vt:lpstr>Using existing theorems</vt:lpstr>
      <vt:lpstr>Divisibility</vt:lpstr>
      <vt:lpstr>Definition of divisibility</vt:lpstr>
      <vt:lpstr>Transitivity of divisibility</vt:lpstr>
      <vt:lpstr>Prove or disprove:</vt:lpstr>
      <vt:lpstr>Unique factorization theorem</vt:lpstr>
      <vt:lpstr>An application of the unique factorization theorem</vt:lpstr>
      <vt:lpstr>Floor and Ceiling</vt:lpstr>
      <vt:lpstr>More definitions</vt:lpstr>
      <vt:lpstr>Proofs with floor and ceiling</vt:lpstr>
      <vt:lpstr>Ticket Out the Door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296</cp:revision>
  <dcterms:created xsi:type="dcterms:W3CDTF">2009-08-24T20:26:10Z</dcterms:created>
  <dcterms:modified xsi:type="dcterms:W3CDTF">2026-01-21T15:18:23Z</dcterms:modified>
</cp:coreProperties>
</file>